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Comfortaa Light"/>
      <p:regular r:id="rId22"/>
      <p:bold r:id="rId23"/>
    </p:embeddedFont>
    <p:embeddedFont>
      <p:font typeface="Montserrat SemiBold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PT Serif"/>
      <p:regular r:id="rId34"/>
      <p:bold r:id="rId35"/>
      <p:italic r:id="rId36"/>
      <p:boldItalic r:id="rId37"/>
    </p:embeddedFont>
    <p:embeddedFont>
      <p:font typeface="Montserrat Light"/>
      <p:regular r:id="rId38"/>
      <p:bold r:id="rId39"/>
      <p:italic r:id="rId40"/>
      <p:boldItalic r:id="rId41"/>
    </p:embeddedFont>
    <p:embeddedFont>
      <p:font typeface="Comforta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5138A6-FB7A-4682-A513-61917DAF9712}">
  <a:tblStyle styleId="{8B5138A6-FB7A-4682-A513-61917DAF97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1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slide" Target="slides/slide13.xml"/><Relationship Id="rId42" Type="http://schemas.openxmlformats.org/officeDocument/2006/relationships/font" Target="fonts/Comfortaa-regular.fntdata"/><Relationship Id="rId41" Type="http://schemas.openxmlformats.org/officeDocument/2006/relationships/font" Target="fonts/MontserratLight-boldItalic.fntdata"/><Relationship Id="rId22" Type="http://schemas.openxmlformats.org/officeDocument/2006/relationships/font" Target="fonts/ComfortaaLight-regular.fntdata"/><Relationship Id="rId21" Type="http://schemas.openxmlformats.org/officeDocument/2006/relationships/slide" Target="slides/slide14.xml"/><Relationship Id="rId43" Type="http://schemas.openxmlformats.org/officeDocument/2006/relationships/font" Target="fonts/Comfortaa-bold.fntdata"/><Relationship Id="rId24" Type="http://schemas.openxmlformats.org/officeDocument/2006/relationships/font" Target="fonts/MontserratSemiBold-regular.fntdata"/><Relationship Id="rId23" Type="http://schemas.openxmlformats.org/officeDocument/2006/relationships/font" Target="fonts/Comfortaa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AmaticSC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6.xml"/><Relationship Id="rId35" Type="http://schemas.openxmlformats.org/officeDocument/2006/relationships/font" Target="fonts/PTSerif-bold.fntdata"/><Relationship Id="rId12" Type="http://schemas.openxmlformats.org/officeDocument/2006/relationships/slide" Target="slides/slide5.xml"/><Relationship Id="rId34" Type="http://schemas.openxmlformats.org/officeDocument/2006/relationships/font" Target="fonts/PTSerif-regular.fntdata"/><Relationship Id="rId15" Type="http://schemas.openxmlformats.org/officeDocument/2006/relationships/slide" Target="slides/slide8.xml"/><Relationship Id="rId37" Type="http://schemas.openxmlformats.org/officeDocument/2006/relationships/font" Target="fonts/PTSerif-boldItalic.fntdata"/><Relationship Id="rId14" Type="http://schemas.openxmlformats.org/officeDocument/2006/relationships/slide" Target="slides/slide7.xml"/><Relationship Id="rId36" Type="http://schemas.openxmlformats.org/officeDocument/2006/relationships/font" Target="fonts/PTSerif-italic.fntdata"/><Relationship Id="rId17" Type="http://schemas.openxmlformats.org/officeDocument/2006/relationships/slide" Target="slides/slide10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9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c17bc13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7c17bc13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7ce47d96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7ce47d96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10540c54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10540c54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63fa477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63fa477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3fa47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63fa47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7ce47d96b_6_49:notes"/>
          <p:cNvSpPr/>
          <p:nvPr>
            <p:ph idx="2" type="sldImg"/>
          </p:nvPr>
        </p:nvSpPr>
        <p:spPr>
          <a:xfrm>
            <a:off x="381175" y="685800"/>
            <a:ext cx="609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7ce47d96b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7c17bc13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7c17bc13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0540c54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0540c54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10540c54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10540c54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ce47d96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7ce47d96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ce47d96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ce47d96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ce47d96b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ce47d96b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7ce47d96b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7ce47d96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7ce47d9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7ce47d9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34275" y="1991813"/>
            <a:ext cx="7888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3641119"/>
            <a:ext cx="3967800" cy="0"/>
          </a:xfrm>
          <a:prstGeom prst="straightConnector1">
            <a:avLst/>
          </a:prstGeom>
          <a:noFill/>
          <a:ln cap="flat" cmpd="sng" w="9525">
            <a:solidFill>
              <a:srgbClr val="F3EFEA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634275" y="1991813"/>
            <a:ext cx="7888800" cy="115987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/>
        </p:txBody>
      </p:sp>
      <p:cxnSp>
        <p:nvCxnSpPr>
          <p:cNvPr id="64" name="Google Shape;64;p13"/>
          <p:cNvCxnSpPr/>
          <p:nvPr/>
        </p:nvCxnSpPr>
        <p:spPr>
          <a:xfrm rot="10800000">
            <a:off x="2588100" y="3641119"/>
            <a:ext cx="3967800" cy="0"/>
          </a:xfrm>
          <a:prstGeom prst="straightConnector1">
            <a:avLst/>
          </a:prstGeom>
          <a:noFill/>
          <a:ln cap="flat" cmpd="sng" w="9525">
            <a:solidFill>
              <a:srgbClr val="F3EFEA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2600500" y="2040544"/>
            <a:ext cx="5857800" cy="1159875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9pPr>
          </a:lstStyle>
          <a:p/>
        </p:txBody>
      </p:sp>
      <p:cxnSp>
        <p:nvCxnSpPr>
          <p:cNvPr id="68" name="Google Shape;68;p14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4136250" y="1502981"/>
            <a:ext cx="871500" cy="653625"/>
          </a:xfrm>
          <a:prstGeom prst="ellipse">
            <a:avLst/>
          </a:prstGeom>
          <a:solidFill>
            <a:srgbClr val="8F7B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555350" y="2276100"/>
            <a:ext cx="6033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F7B87"/>
              </a:buClr>
              <a:buSzPts val="3000"/>
              <a:buChar char="○"/>
              <a:defRPr i="1">
                <a:solidFill>
                  <a:srgbClr val="8F7B87"/>
                </a:solidFill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□"/>
              <a:defRPr i="1">
                <a:solidFill>
                  <a:srgbClr val="8F7B87"/>
                </a:solidFill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○"/>
              <a:defRPr i="1">
                <a:solidFill>
                  <a:srgbClr val="8F7B87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□"/>
              <a:defRPr i="1">
                <a:solidFill>
                  <a:srgbClr val="8F7B87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●"/>
              <a:defRPr i="1">
                <a:solidFill>
                  <a:srgbClr val="8F7B87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/>
        </p:nvSpPr>
        <p:spPr>
          <a:xfrm>
            <a:off x="3593400" y="1433794"/>
            <a:ext cx="1957200" cy="65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4297650" y="4749851"/>
            <a:ext cx="548700" cy="3937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F7B87"/>
                </a:solidFill>
              </a:defRPr>
            </a:lvl1pPr>
            <a:lvl2pPr lvl="1">
              <a:buNone/>
              <a:defRPr>
                <a:solidFill>
                  <a:srgbClr val="8F7B87"/>
                </a:solidFill>
              </a:defRPr>
            </a:lvl2pPr>
            <a:lvl3pPr lvl="2">
              <a:buNone/>
              <a:defRPr>
                <a:solidFill>
                  <a:srgbClr val="8F7B87"/>
                </a:solidFill>
              </a:defRPr>
            </a:lvl3pPr>
            <a:lvl4pPr lvl="3">
              <a:buNone/>
              <a:defRPr>
                <a:solidFill>
                  <a:srgbClr val="8F7B87"/>
                </a:solidFill>
              </a:defRPr>
            </a:lvl4pPr>
            <a:lvl5pPr lvl="4">
              <a:buNone/>
              <a:defRPr>
                <a:solidFill>
                  <a:srgbClr val="8F7B87"/>
                </a:solidFill>
              </a:defRPr>
            </a:lvl5pPr>
            <a:lvl6pPr lvl="5">
              <a:buNone/>
              <a:defRPr>
                <a:solidFill>
                  <a:srgbClr val="8F7B87"/>
                </a:solidFill>
              </a:defRPr>
            </a:lvl6pPr>
            <a:lvl7pPr lvl="6">
              <a:buNone/>
              <a:defRPr>
                <a:solidFill>
                  <a:srgbClr val="8F7B87"/>
                </a:solidFill>
              </a:defRPr>
            </a:lvl7pPr>
            <a:lvl8pPr lvl="7">
              <a:buNone/>
              <a:defRPr>
                <a:solidFill>
                  <a:srgbClr val="8F7B87"/>
                </a:solidFill>
              </a:defRPr>
            </a:lvl8pPr>
            <a:lvl9pPr lvl="8">
              <a:buNone/>
              <a:defRPr>
                <a:solidFill>
                  <a:srgbClr val="8F7B87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622900" y="113175"/>
            <a:ext cx="3898200" cy="85725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617100" y="1498463"/>
            <a:ext cx="7909800" cy="32154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77" name="Google Shape;77;p16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8" name="Google Shape;78;p16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4297650" y="4749851"/>
            <a:ext cx="548700" cy="3937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626350" y="1498463"/>
            <a:ext cx="3644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870698" y="1498463"/>
            <a:ext cx="3644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2622900" y="113175"/>
            <a:ext cx="3898200" cy="85725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84" name="Google Shape;84;p17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85" name="Google Shape;85;p17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4297650" y="4749851"/>
            <a:ext cx="548700" cy="3937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626350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3304738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3" type="body"/>
          </p:nvPr>
        </p:nvSpPr>
        <p:spPr>
          <a:xfrm>
            <a:off x="5983125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2622900" y="113175"/>
            <a:ext cx="3898200" cy="85725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92" name="Google Shape;92;p18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3" name="Google Shape;93;p18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4297650" y="4749851"/>
            <a:ext cx="548700" cy="3937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622900" y="113175"/>
            <a:ext cx="3898200" cy="85725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97" name="Google Shape;97;p19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8" name="Google Shape;98;p19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4297650" y="4749851"/>
            <a:ext cx="548700" cy="3937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2600500" y="4396706"/>
            <a:ext cx="3957600" cy="519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i="1" sz="1800"/>
            </a:lvl1pPr>
          </a:lstStyle>
          <a:p/>
        </p:txBody>
      </p:sp>
      <p:cxnSp>
        <p:nvCxnSpPr>
          <p:cNvPr id="102" name="Google Shape;102;p20"/>
          <p:cNvCxnSpPr/>
          <p:nvPr/>
        </p:nvCxnSpPr>
        <p:spPr>
          <a:xfrm rot="10800000">
            <a:off x="-15900" y="4689847"/>
            <a:ext cx="2334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03" name="Google Shape;103;p20"/>
          <p:cNvCxnSpPr/>
          <p:nvPr/>
        </p:nvCxnSpPr>
        <p:spPr>
          <a:xfrm>
            <a:off x="6825900" y="4689847"/>
            <a:ext cx="2339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297650" y="4749851"/>
            <a:ext cx="548700" cy="3937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4297650" y="4749851"/>
            <a:ext cx="548700" cy="3937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136250" y="1502981"/>
            <a:ext cx="871500" cy="653700"/>
          </a:xfrm>
          <a:prstGeom prst="ellipse">
            <a:avLst/>
          </a:prstGeom>
          <a:solidFill>
            <a:srgbClr val="8F7B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555350" y="2276100"/>
            <a:ext cx="6033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F7B87"/>
              </a:buClr>
              <a:buSzPts val="3000"/>
              <a:buChar char="○"/>
              <a:defRPr i="1">
                <a:solidFill>
                  <a:srgbClr val="8F7B87"/>
                </a:solidFill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□"/>
              <a:defRPr i="1">
                <a:solidFill>
                  <a:srgbClr val="8F7B87"/>
                </a:solidFill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○"/>
              <a:defRPr i="1">
                <a:solidFill>
                  <a:srgbClr val="8F7B87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□"/>
              <a:defRPr i="1">
                <a:solidFill>
                  <a:srgbClr val="8F7B87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●"/>
              <a:defRPr i="1">
                <a:solidFill>
                  <a:srgbClr val="8F7B87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4337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F7B87"/>
                </a:solidFill>
              </a:defRPr>
            </a:lvl1pPr>
            <a:lvl2pPr lvl="1" rtl="0">
              <a:buNone/>
              <a:defRPr>
                <a:solidFill>
                  <a:srgbClr val="8F7B87"/>
                </a:solidFill>
              </a:defRPr>
            </a:lvl2pPr>
            <a:lvl3pPr lvl="2" rtl="0">
              <a:buNone/>
              <a:defRPr>
                <a:solidFill>
                  <a:srgbClr val="8F7B87"/>
                </a:solidFill>
              </a:defRPr>
            </a:lvl3pPr>
            <a:lvl4pPr lvl="3" rtl="0">
              <a:buNone/>
              <a:defRPr>
                <a:solidFill>
                  <a:srgbClr val="8F7B87"/>
                </a:solidFill>
              </a:defRPr>
            </a:lvl4pPr>
            <a:lvl5pPr lvl="4" rtl="0">
              <a:buNone/>
              <a:defRPr>
                <a:solidFill>
                  <a:srgbClr val="8F7B87"/>
                </a:solidFill>
              </a:defRPr>
            </a:lvl5pPr>
            <a:lvl6pPr lvl="5" rtl="0">
              <a:buNone/>
              <a:defRPr>
                <a:solidFill>
                  <a:srgbClr val="8F7B87"/>
                </a:solidFill>
              </a:defRPr>
            </a:lvl6pPr>
            <a:lvl7pPr lvl="6" rtl="0">
              <a:buNone/>
              <a:defRPr>
                <a:solidFill>
                  <a:srgbClr val="8F7B87"/>
                </a:solidFill>
              </a:defRPr>
            </a:lvl7pPr>
            <a:lvl8pPr lvl="7" rtl="0">
              <a:buNone/>
              <a:defRPr>
                <a:solidFill>
                  <a:srgbClr val="8F7B87"/>
                </a:solidFill>
              </a:defRPr>
            </a:lvl8pPr>
            <a:lvl9pPr lvl="8" rtl="0">
              <a:buNone/>
              <a:defRPr>
                <a:solidFill>
                  <a:srgbClr val="8F7B87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17100" y="14984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" name="Google Shape;25;p5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" type="body"/>
          </p:nvPr>
        </p:nvSpPr>
        <p:spPr>
          <a:xfrm>
            <a:off x="626350" y="1498463"/>
            <a:ext cx="3644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870698" y="1498463"/>
            <a:ext cx="3644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31" name="Google Shape;31;p6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2" name="Google Shape;32;p6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6350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04738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983125" y="1510350"/>
            <a:ext cx="25479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0" name="Google Shape;40;p7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2622900" y="113175"/>
            <a:ext cx="3898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44" name="Google Shape;44;p8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5" name="Google Shape;45;p8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body"/>
          </p:nvPr>
        </p:nvSpPr>
        <p:spPr>
          <a:xfrm>
            <a:off x="2600500" y="4396706"/>
            <a:ext cx="3957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i="1" sz="1800"/>
            </a:lvl1pPr>
          </a:lstStyle>
          <a:p/>
        </p:txBody>
      </p:sp>
      <p:cxnSp>
        <p:nvCxnSpPr>
          <p:cNvPr id="49" name="Google Shape;49;p9"/>
          <p:cNvCxnSpPr/>
          <p:nvPr/>
        </p:nvCxnSpPr>
        <p:spPr>
          <a:xfrm rot="10800000">
            <a:off x="-15900" y="4689847"/>
            <a:ext cx="2334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0" name="Google Shape;50;p9"/>
          <p:cNvCxnSpPr/>
          <p:nvPr/>
        </p:nvCxnSpPr>
        <p:spPr>
          <a:xfrm>
            <a:off x="6825900" y="4689847"/>
            <a:ext cx="2339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3EFE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22900" y="205988"/>
            <a:ext cx="38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7100" y="14984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rt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2622900" y="205988"/>
            <a:ext cx="3898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617100" y="1498463"/>
            <a:ext cx="7909800" cy="3215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4297650" y="4749851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Relationship Id="rId4" Type="http://schemas.openxmlformats.org/officeDocument/2006/relationships/image" Target="../media/image13.gif"/><Relationship Id="rId5" Type="http://schemas.openxmlformats.org/officeDocument/2006/relationships/image" Target="../media/image15.gif"/><Relationship Id="rId6" Type="http://schemas.openxmlformats.org/officeDocument/2006/relationships/image" Target="../media/image2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627600" y="1991838"/>
            <a:ext cx="7888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Искусственный интеллект в кинематографе и литературе</a:t>
            </a:r>
            <a:endParaRPr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1799725" y="375685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8F7B87"/>
                </a:solidFill>
              </a:rPr>
              <a:t>Подготовила студентка 1 курса ИВТ 3пг  Логинова Софья</a:t>
            </a:r>
            <a:endParaRPr i="1" sz="2400">
              <a:solidFill>
                <a:srgbClr val="8F7B87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 amt="83000"/>
          </a:blip>
          <a:srcRect b="29102" l="29106" r="29102" t="29106"/>
          <a:stretch/>
        </p:blipFill>
        <p:spPr>
          <a:xfrm>
            <a:off x="4129675" y="656325"/>
            <a:ext cx="784800" cy="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8625" y="2571750"/>
            <a:ext cx="2384429" cy="257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775" y="2438950"/>
            <a:ext cx="2302250" cy="26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436" y="-2162"/>
            <a:ext cx="4999564" cy="20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644" y="3116675"/>
            <a:ext cx="4560357" cy="20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 rotWithShape="1">
          <a:blip r:embed="rId5">
            <a:alphaModFix/>
          </a:blip>
          <a:srcRect b="14067" l="17005" r="0" t="0"/>
          <a:stretch/>
        </p:blipFill>
        <p:spPr>
          <a:xfrm>
            <a:off x="0" y="3116675"/>
            <a:ext cx="4646800" cy="20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>
            <p:ph type="title"/>
          </p:nvPr>
        </p:nvSpPr>
        <p:spPr>
          <a:xfrm>
            <a:off x="0" y="2178475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8F7B8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III </a:t>
            </a:r>
            <a:r>
              <a:rPr b="0" lang="ru" sz="2400">
                <a:solidFill>
                  <a:srgbClr val="8F7B8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ВЗАИМОДЕЙСТВИЕ ИИ С ЧЕЛОВЕКОМ И ОБЩЕСТВОМ</a:t>
            </a:r>
            <a:endParaRPr b="0" sz="2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6">
            <a:alphaModFix/>
          </a:blip>
          <a:srcRect b="8147" l="9657" r="0" t="0"/>
          <a:stretch/>
        </p:blipFill>
        <p:spPr>
          <a:xfrm>
            <a:off x="0" y="0"/>
            <a:ext cx="4646800" cy="20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ctrTitle"/>
          </p:nvPr>
        </p:nvSpPr>
        <p:spPr>
          <a:xfrm>
            <a:off x="2560550" y="2350173"/>
            <a:ext cx="58578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ПРИМЕРЫ</a:t>
            </a:r>
            <a:endParaRPr>
              <a:solidFill>
                <a:srgbClr val="8F7B8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13209" t="0"/>
          <a:stretch/>
        </p:blipFill>
        <p:spPr>
          <a:xfrm>
            <a:off x="4148425" y="2265625"/>
            <a:ext cx="4995575" cy="28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 rotWithShape="1">
          <a:blip r:embed="rId4">
            <a:alphaModFix/>
          </a:blip>
          <a:srcRect b="0" l="0" r="0" t="6968"/>
          <a:stretch/>
        </p:blipFill>
        <p:spPr>
          <a:xfrm>
            <a:off x="389258" y="0"/>
            <a:ext cx="30668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 rotWithShape="1">
          <a:blip r:embed="rId5">
            <a:alphaModFix/>
          </a:blip>
          <a:srcRect b="0" l="0" r="0" t="8458"/>
          <a:stretch/>
        </p:blipFill>
        <p:spPr>
          <a:xfrm>
            <a:off x="4148425" y="0"/>
            <a:ext cx="49955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425" y="1720425"/>
            <a:ext cx="3592875" cy="35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75" y="222275"/>
            <a:ext cx="198120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495" y="0"/>
            <a:ext cx="34290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idx="4294967295" type="body"/>
          </p:nvPr>
        </p:nvSpPr>
        <p:spPr>
          <a:xfrm>
            <a:off x="2040925" y="1953000"/>
            <a:ext cx="68778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Спасибо за </a:t>
            </a:r>
            <a:r>
              <a:rPr b="1" lang="ru" sz="3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внимание</a:t>
            </a:r>
            <a:endParaRPr b="1" sz="3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Лучи лубви и добра всем</a:t>
            </a:r>
            <a:endParaRPr b="1" sz="3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8F7B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5" y="1141898"/>
            <a:ext cx="2773900" cy="39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9400" y="181230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5" y="-265050"/>
            <a:ext cx="8112562" cy="540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637" y="1714688"/>
            <a:ext cx="3479375" cy="3428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ctrTitle"/>
          </p:nvPr>
        </p:nvSpPr>
        <p:spPr>
          <a:xfrm>
            <a:off x="2560550" y="2350169"/>
            <a:ext cx="585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8F7B87"/>
                </a:solidFill>
                <a:latin typeface="Comfortaa"/>
                <a:ea typeface="Comfortaa"/>
                <a:cs typeface="Comfortaa"/>
                <a:sym typeface="Comfortaa"/>
              </a:rPr>
              <a:t>КЛЮЧЕВЫЕ ОСОБЕННОСТИ</a:t>
            </a:r>
            <a:endParaRPr b="0">
              <a:solidFill>
                <a:srgbClr val="8F7B87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2510125" y="113175"/>
            <a:ext cx="4254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>
                <a:latin typeface="Comfortaa Light"/>
                <a:ea typeface="Comfortaa Light"/>
                <a:cs typeface="Comfortaa Light"/>
                <a:sym typeface="Comfortaa Light"/>
              </a:rPr>
              <a:t>I </a:t>
            </a:r>
            <a:r>
              <a:rPr b="0" lang="ru">
                <a:latin typeface="Comfortaa Light"/>
                <a:ea typeface="Comfortaa Light"/>
                <a:cs typeface="Comfortaa Light"/>
                <a:sym typeface="Comfortaa Light"/>
              </a:rPr>
              <a:t>Способ возникновения ИИ</a:t>
            </a:r>
            <a:endParaRPr b="0" sz="22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578725" y="1164000"/>
            <a:ext cx="8117100" cy="3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Montserrat Light"/>
              <a:buChar char="○"/>
            </a:pPr>
            <a:r>
              <a:rPr lang="ru" sz="2100">
                <a:latin typeface="Montserrat Light"/>
                <a:ea typeface="Montserrat Light"/>
                <a:cs typeface="Montserrat Light"/>
                <a:sym typeface="Montserrat Light"/>
              </a:rPr>
              <a:t>ПОЛНОЕ СОЗДАНИЕ ЧЕЛОВЕКОМ СИЛЬНОГО ИИ</a:t>
            </a:r>
            <a:endParaRPr sz="2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Montserrat Light"/>
              <a:buChar char="○"/>
            </a:pPr>
            <a:r>
              <a:rPr lang="ru" sz="2100">
                <a:latin typeface="Montserrat Light"/>
                <a:ea typeface="Montserrat Light"/>
                <a:cs typeface="Montserrat Light"/>
                <a:sym typeface="Montserrat Light"/>
              </a:rPr>
              <a:t>СПОНТАННЫЙ ПЕРЕХОД ИЗ СЛАБОГО ИИ, СОЗДАННОГО ЧЕЛОВЕКОМ, В СИЛЬНЫЙ ИИ</a:t>
            </a:r>
            <a:endParaRPr sz="2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Montserrat Light"/>
              <a:buChar char="○"/>
            </a:pPr>
            <a:r>
              <a:rPr lang="ru" sz="2100">
                <a:latin typeface="Montserrat Light"/>
                <a:ea typeface="Montserrat Light"/>
                <a:cs typeface="Montserrat Light"/>
                <a:sym typeface="Montserrat Light"/>
              </a:rPr>
              <a:t>ЗАГРУЗКА ЧЕЛОВЕЧЕСКОГО РАЗУМА В КОМПЬЮТЕР</a:t>
            </a:r>
            <a:endParaRPr sz="2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Montserrat Light"/>
              <a:buChar char="○"/>
            </a:pPr>
            <a:r>
              <a:rPr lang="ru" sz="2100">
                <a:latin typeface="Montserrat Light"/>
                <a:ea typeface="Montserrat Light"/>
                <a:cs typeface="Montserrat Light"/>
                <a:sym typeface="Montserrat Light"/>
              </a:rPr>
              <a:t>ЭВОЛЮЦИОННЫЙ ПЕРЕХОД ОТ СЛАБОГО ИИ К СИЛЬНОМУ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4294967295" type="title"/>
          </p:nvPr>
        </p:nvSpPr>
        <p:spPr>
          <a:xfrm>
            <a:off x="3643975" y="1260050"/>
            <a:ext cx="2010000" cy="28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>
                <a:latin typeface="Montserrat Light"/>
                <a:ea typeface="Montserrat Light"/>
                <a:cs typeface="Montserrat Light"/>
                <a:sym typeface="Montserrat Light"/>
              </a:rPr>
              <a:t>ПОЛНОЕ СОЗДАНИЕ ЧЕЛОВЕКОМ СИЛЬНОГО ИИ</a:t>
            </a:r>
            <a:endParaRPr b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0" l="0" r="0" t="1768"/>
          <a:stretch/>
        </p:blipFill>
        <p:spPr>
          <a:xfrm>
            <a:off x="5654000" y="0"/>
            <a:ext cx="3490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 rotWithShape="1">
          <a:blip r:embed="rId4">
            <a:alphaModFix/>
          </a:blip>
          <a:srcRect b="5900" l="0" r="0" t="0"/>
          <a:stretch/>
        </p:blipFill>
        <p:spPr>
          <a:xfrm>
            <a:off x="0" y="0"/>
            <a:ext cx="36439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4294967295" type="body"/>
          </p:nvPr>
        </p:nvSpPr>
        <p:spPr>
          <a:xfrm>
            <a:off x="338" y="99875"/>
            <a:ext cx="9144000" cy="14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СПОНТАННЫЙ ПЕРЕХОД ИЗ СЛАБОГО ИИ, СОЗДАННОГО ЧЕЛОВЕКОМ, В СИЛЬНЫЙ ИИ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352" y="796550"/>
            <a:ext cx="2867648" cy="433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051" y="796550"/>
            <a:ext cx="2897975" cy="43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613" y="1597450"/>
            <a:ext cx="2501437" cy="35371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4306925" y="2879375"/>
            <a:ext cx="2013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3EFEA"/>
                </a:solidFill>
                <a:latin typeface="Amatic SC"/>
                <a:ea typeface="Amatic SC"/>
                <a:cs typeface="Amatic SC"/>
                <a:sym typeface="Amatic SC"/>
              </a:rPr>
              <a:t>“настоящие люди”</a:t>
            </a:r>
            <a:endParaRPr b="1" sz="1800">
              <a:solidFill>
                <a:srgbClr val="F3EFEA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6251700" y="4054300"/>
            <a:ext cx="2013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3EFEA"/>
                </a:solidFill>
                <a:latin typeface="Amatic SC"/>
                <a:ea typeface="Amatic SC"/>
                <a:cs typeface="Amatic SC"/>
                <a:sym typeface="Amatic SC"/>
              </a:rPr>
              <a:t>“</a:t>
            </a:r>
            <a:r>
              <a:rPr b="1" lang="ru" sz="1800">
                <a:solidFill>
                  <a:srgbClr val="F3EFEA"/>
                </a:solidFill>
                <a:latin typeface="Amatic SC"/>
                <a:ea typeface="Amatic SC"/>
                <a:cs typeface="Amatic SC"/>
                <a:sym typeface="Amatic SC"/>
              </a:rPr>
              <a:t>Искусственный разум</a:t>
            </a:r>
            <a:r>
              <a:rPr b="1" lang="ru" sz="1800">
                <a:solidFill>
                  <a:srgbClr val="F3EFEA"/>
                </a:solidFill>
                <a:latin typeface="Amatic SC"/>
                <a:ea typeface="Amatic SC"/>
                <a:cs typeface="Amatic SC"/>
                <a:sym typeface="Amatic SC"/>
              </a:rPr>
              <a:t>”</a:t>
            </a:r>
            <a:endParaRPr b="1" sz="1800">
              <a:solidFill>
                <a:srgbClr val="F3EFEA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4294967295" type="body"/>
          </p:nvPr>
        </p:nvSpPr>
        <p:spPr>
          <a:xfrm>
            <a:off x="4007375" y="567825"/>
            <a:ext cx="4941300" cy="1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ЗАГРУЗКА ЧЕЛОВЕЧЕСКОГО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РАЗУМА В КОМПЬЮТЕР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5624" l="0" r="0" t="0"/>
          <a:stretch/>
        </p:blipFill>
        <p:spPr>
          <a:xfrm>
            <a:off x="0" y="0"/>
            <a:ext cx="38258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850" y="2154700"/>
            <a:ext cx="5318150" cy="29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idx="4294967295" type="body"/>
          </p:nvPr>
        </p:nvSpPr>
        <p:spPr>
          <a:xfrm>
            <a:off x="2581525" y="4546500"/>
            <a:ext cx="27921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latin typeface="Montserrat Light"/>
                <a:ea typeface="Montserrat Light"/>
                <a:cs typeface="Montserrat Light"/>
                <a:sym typeface="Montserrat Light"/>
              </a:rPr>
              <a:t>“Мир дикого запада”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200" y="0"/>
            <a:ext cx="366679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379525" y="1410900"/>
            <a:ext cx="49941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ЭВОЛЮЦИОННЫЙ ПЕРЕХОД ОТ СЛАБОГО ИИ К СИЛЬНОМУ</a:t>
            </a:r>
            <a:endParaRPr sz="3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2211900" y="113175"/>
            <a:ext cx="4720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>
                <a:latin typeface="Comfortaa Light"/>
                <a:ea typeface="Comfortaa Light"/>
                <a:cs typeface="Comfortaa Light"/>
                <a:sym typeface="Comfortaa Light"/>
              </a:rPr>
              <a:t>II Г</a:t>
            </a:r>
            <a:r>
              <a:rPr b="0" lang="ru" sz="2200">
                <a:latin typeface="Comfortaa Light"/>
                <a:ea typeface="Comfortaa Light"/>
                <a:cs typeface="Comfortaa Light"/>
                <a:sym typeface="Comfortaa Light"/>
              </a:rPr>
              <a:t>раницы возможностей ИИ</a:t>
            </a:r>
            <a:endParaRPr b="0" sz="22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graphicFrame>
        <p:nvGraphicFramePr>
          <p:cNvPr id="170" name="Google Shape;170;p30"/>
          <p:cNvGraphicFramePr/>
          <p:nvPr/>
        </p:nvGraphicFramePr>
        <p:xfrm>
          <a:off x="303350" y="112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{8B5138A6-FB7A-4682-A513-61917DAF9712}</a:tableStyleId>
              </a:tblPr>
              <a:tblGrid>
                <a:gridCol w="4268650"/>
                <a:gridCol w="4268650"/>
              </a:tblGrid>
              <a:tr h="109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НАУКА</a:t>
                      </a:r>
                      <a:endParaRPr sz="2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ХУДОЖЕСТВЕННЫЕ ПРОИЗВЕДЕНИЯ</a:t>
                      </a:r>
                      <a:endParaRPr i="1"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ВСЕГДА ОГРАНИЧЕНЫ ВЫЧИСЛИТЕЛЬНЫМИ ВОЗМОЖНОСТЯМИ</a:t>
                      </a:r>
                      <a:endParaRPr sz="2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ИНОГДА СТИРАЮТ ГРАНИЦЫ ВЫЧИСЛИТЕЛЬНЫХ ВОЗМОЖНОСТЕЙ</a:t>
                      </a:r>
                      <a:endParaRPr i="1"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ОГРАНИЧЕН ДОСТУПОМ К ИНФОРМАЦИИ</a:t>
                      </a:r>
                      <a:endParaRPr sz="2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2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НЕЛОГИЧНЫЕ ИСКУССТВЕННЫЕ ГРАНИЦЫ</a:t>
                      </a:r>
                      <a:endParaRPr i="1" sz="2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